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</p:sldMasterIdLst>
  <p:notesMasterIdLst>
    <p:notesMasterId r:id="rId45"/>
  </p:notesMasterIdLst>
  <p:sldIdLst>
    <p:sldId id="298" r:id="rId8"/>
    <p:sldId id="295" r:id="rId9"/>
    <p:sldId id="296" r:id="rId10"/>
    <p:sldId id="257" r:id="rId11"/>
    <p:sldId id="258" r:id="rId12"/>
    <p:sldId id="259" r:id="rId13"/>
    <p:sldId id="306" r:id="rId14"/>
    <p:sldId id="268" r:id="rId15"/>
    <p:sldId id="269" r:id="rId16"/>
    <p:sldId id="261" r:id="rId17"/>
    <p:sldId id="278" r:id="rId18"/>
    <p:sldId id="272" r:id="rId19"/>
    <p:sldId id="273" r:id="rId20"/>
    <p:sldId id="280" r:id="rId21"/>
    <p:sldId id="274" r:id="rId22"/>
    <p:sldId id="276" r:id="rId23"/>
    <p:sldId id="299" r:id="rId24"/>
    <p:sldId id="279" r:id="rId25"/>
    <p:sldId id="281" r:id="rId26"/>
    <p:sldId id="282" r:id="rId27"/>
    <p:sldId id="309" r:id="rId28"/>
    <p:sldId id="310" r:id="rId29"/>
    <p:sldId id="311" r:id="rId30"/>
    <p:sldId id="312" r:id="rId31"/>
    <p:sldId id="286" r:id="rId32"/>
    <p:sldId id="313" r:id="rId33"/>
    <p:sldId id="314" r:id="rId34"/>
    <p:sldId id="315" r:id="rId35"/>
    <p:sldId id="316" r:id="rId36"/>
    <p:sldId id="291" r:id="rId37"/>
    <p:sldId id="305" r:id="rId38"/>
    <p:sldId id="300" r:id="rId39"/>
    <p:sldId id="292" r:id="rId40"/>
    <p:sldId id="302" r:id="rId41"/>
    <p:sldId id="304" r:id="rId42"/>
    <p:sldId id="308" r:id="rId43"/>
    <p:sldId id="267" r:id="rId44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A2382A-05B4-4C27-8E40-14860807FF30}">
          <p14:sldIdLst>
            <p14:sldId id="298"/>
            <p14:sldId id="295"/>
            <p14:sldId id="296"/>
            <p14:sldId id="257"/>
          </p14:sldIdLst>
        </p14:section>
        <p14:section name="Раздел без заголовка" id="{91CEBA95-4D99-4C00-B9C2-161EE9D1E9CE}">
          <p14:sldIdLst>
            <p14:sldId id="258"/>
            <p14:sldId id="259"/>
            <p14:sldId id="306"/>
            <p14:sldId id="268"/>
            <p14:sldId id="269"/>
            <p14:sldId id="261"/>
            <p14:sldId id="278"/>
            <p14:sldId id="272"/>
            <p14:sldId id="273"/>
            <p14:sldId id="280"/>
            <p14:sldId id="274"/>
            <p14:sldId id="276"/>
            <p14:sldId id="299"/>
            <p14:sldId id="279"/>
            <p14:sldId id="281"/>
            <p14:sldId id="282"/>
            <p14:sldId id="309"/>
            <p14:sldId id="310"/>
            <p14:sldId id="311"/>
            <p14:sldId id="312"/>
            <p14:sldId id="286"/>
            <p14:sldId id="313"/>
            <p14:sldId id="314"/>
            <p14:sldId id="315"/>
            <p14:sldId id="316"/>
            <p14:sldId id="291"/>
            <p14:sldId id="305"/>
            <p14:sldId id="300"/>
            <p14:sldId id="292"/>
            <p14:sldId id="302"/>
            <p14:sldId id="304"/>
            <p14:sldId id="308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0CFF0-8CF6-4C7A-A1EE-0DE988B8DFA2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5D2B8-90DB-499B-B345-1836FA6707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0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9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38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9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01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0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11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1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52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17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1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39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51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01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2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3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17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37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73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98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37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2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83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6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80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7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26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2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87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18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59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07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22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43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22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9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65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44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85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8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02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286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30854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11898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03441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1586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23582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3666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28381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45605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4388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517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35299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8082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71594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341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76494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21618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54211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96180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26055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13507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34984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848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9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1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2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4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eatrhudtechnikum@culture.mos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dburtnayaNN@culture.mos.r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s.ru/" TargetMode="External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xt60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odburtnayaNN@culture.mos.ru" TargetMode="External"/><Relationship Id="rId4" Type="http://schemas.openxmlformats.org/officeDocument/2006/relationships/hyperlink" Target="mailto:teatrhudtechnikum@culture.mos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4087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259632" y="3356991"/>
            <a:ext cx="7427168" cy="2769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8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физического воспитания колледжа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715200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Кебец Евгений Николаевич</a:t>
            </a:r>
          </a:p>
          <a:p>
            <a:pPr marL="0" indent="0" algn="ctr">
              <a:buNone/>
            </a:pPr>
            <a:r>
              <a:rPr lang="ru-RU" sz="2600" b="1" i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Контактный телефон </a:t>
            </a: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8 (905) 737-23-01</a:t>
            </a:r>
            <a:endParaRPr lang="ru-RU" sz="2600" b="1" i="1" u="sng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 Москва, ул.Радио,д.6/4,стр.1</a:t>
            </a:r>
            <a:endParaRPr lang="ru-RU" sz="26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2600" b="1" i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26746" y="3356992"/>
            <a:ext cx="77152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занятий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сентябрь/июнь – спортплощадки                       и тренажерный зал</a:t>
            </a:r>
          </a:p>
          <a:p>
            <a:pPr marL="0" indent="0" algn="ctr"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26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26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Бухгалтерия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746" y="1340768"/>
            <a:ext cx="7588046" cy="194421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Главный бухгалтер</a:t>
            </a:r>
          </a:p>
          <a:p>
            <a:pPr marL="0" lvl="0" indent="0" algn="ctr">
              <a:buNone/>
            </a:pP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Кузьминская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Марина Сергеевна</a:t>
            </a:r>
          </a:p>
          <a:p>
            <a:pPr marL="0" lvl="0" indent="0" algn="ctr">
              <a:buNone/>
            </a:pPr>
            <a:r>
              <a:rPr lang="ru-RU" sz="2600" b="1" i="1" u="sng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Контактный телефон </a:t>
            </a:r>
            <a:r>
              <a:rPr lang="ru-RU" sz="2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8 (499) </a:t>
            </a: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261-57-31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15616" y="2852936"/>
            <a:ext cx="7848872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Бухгалтер (работа со студентами)</a:t>
            </a:r>
          </a:p>
          <a:p>
            <a:pPr marL="0" lvl="0" indent="0" algn="ctr">
              <a:buNone/>
            </a:pP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Зеброва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Анатольевна</a:t>
            </a:r>
          </a:p>
          <a:p>
            <a:pPr marL="0" lvl="0" indent="0" algn="ctr">
              <a:buNone/>
            </a:pPr>
            <a:r>
              <a:rPr lang="ru-RU" sz="2600" b="1" i="1" u="sng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Контактный телефон </a:t>
            </a:r>
            <a:r>
              <a:rPr lang="ru-RU" sz="2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8 (499) 267-03-92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  г. Москва, </a:t>
            </a: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ул.Радио,д.6/4,стр.1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209</a:t>
            </a:r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txtkolgaz@mail.ru</a:t>
            </a: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26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26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47414" y="404664"/>
            <a:ext cx="8089082" cy="2232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обучающимся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курс, бюджет)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будет выпущена карта СБЕРБАНКА платежной системы «МИР»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2204864"/>
            <a:ext cx="8208912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Выдача карт будет проходить по адресу:                      г. Москва, ул. Радио, д. 6/4, стр. 1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 и 15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сентября 2023 г.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25316" y="4509120"/>
            <a:ext cx="796716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получении необходимо иметь паспорт (оригинал)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25316" y="188640"/>
            <a:ext cx="8089082" cy="75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25316" y="373532"/>
            <a:ext cx="8089082" cy="75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1124744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получении карты «МИР» будет возможность подключить услугу «мобильный банк», услуга платная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 рублей в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месяц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данной услуги можно отказаться при получении карты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Стипендиальное обеспечение студентов колледжа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1459214"/>
            <a:ext cx="7848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 01.09.2023 г. размер государственной академической стипендии для студентов,  обучающихся на бюджетной основе,  составляет –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618 рублей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В 1-м семестре 2023 – 2024 учебного года государственную академическую стипендию получают все студенты групп первого курса (бюджет) и студенты старших курсов (бюджет), обучающиеся  на «хорошо» и «отлично».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Студенты, обучающиеся на «отлично» (бюджет), получают повышенную стипендию.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С  01.09.2023 г. размер социальной  стипендии для студентов,  обучающихся на бюджетной основе,  составляет -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928 рублей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Социальную стипендию получают студенты, предоставившие в учебную часть колледжа справку из МФЦ или из РУСЗН по месту жительства. </a:t>
            </a:r>
          </a:p>
          <a:p>
            <a:pPr lvl="0"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Назначение стипендии осуществляется только после подтверждения предоставленной справки от  АИС «Зачисление» (портала Мэра Москвы).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документы из колледжа для получения справки в МФЦ или в  РУСЗН о предоставлении социальной стипендии: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Справка из отдела кадров колледжа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Справка из бухгалтерии колледжа</a:t>
            </a:r>
          </a:p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Ответственное лицо в колледже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заместитель директора по учебной работе 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Соломина Ирина Дмитриевна</a:t>
            </a:r>
          </a:p>
        </p:txBody>
      </p:sp>
    </p:spTree>
    <p:extLst>
      <p:ext uri="{BB962C8B-B14F-4D97-AF65-F5344CB8AC3E}">
        <p14:creationId xmlns:p14="http://schemas.microsoft.com/office/powerpoint/2010/main" val="3338563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25316" y="373532"/>
            <a:ext cx="8089082" cy="75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949193"/>
            <a:ext cx="8208912" cy="5648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rgbClr val="2B2528"/>
                </a:solidFill>
                <a:latin typeface="times new roman"/>
              </a:rPr>
              <a:t>в </a:t>
            </a:r>
            <a:r>
              <a:rPr lang="ru-RU" sz="3600" dirty="0">
                <a:solidFill>
                  <a:srgbClr val="2B2528"/>
                </a:solidFill>
                <a:latin typeface="times new roman"/>
              </a:rPr>
              <a:t>зданиях по </a:t>
            </a:r>
            <a:r>
              <a:rPr lang="ru-RU" sz="3600" dirty="0" smtClean="0">
                <a:solidFill>
                  <a:srgbClr val="2B2528"/>
                </a:solidFill>
                <a:latin typeface="times new roman"/>
              </a:rPr>
              <a:t>адресам: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/>
              </a:rPr>
              <a:t>1-ый Амбулаторный </a:t>
            </a:r>
            <a:r>
              <a:rPr lang="ru-RU" sz="3600" dirty="0" err="1">
                <a:solidFill>
                  <a:srgbClr val="FF0000"/>
                </a:solidFill>
                <a:latin typeface="times new roman"/>
              </a:rPr>
              <a:t>пр</a:t>
            </a:r>
            <a:r>
              <a:rPr lang="ru-RU" sz="3600" dirty="0">
                <a:solidFill>
                  <a:srgbClr val="FF0000"/>
                </a:solidFill>
                <a:latin typeface="times new roman"/>
              </a:rPr>
              <a:t>-д, д.8, стр.2  и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                ул</a:t>
            </a:r>
            <a:r>
              <a:rPr lang="ru-RU" sz="3600" dirty="0">
                <a:solidFill>
                  <a:srgbClr val="FF0000"/>
                </a:solidFill>
                <a:latin typeface="times new roman"/>
              </a:rPr>
              <a:t>. Радио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</a:rPr>
              <a:t>д.6/4, стр. 1 </a:t>
            </a:r>
            <a:r>
              <a:rPr lang="ru-RU" sz="3600" dirty="0" smtClean="0">
                <a:solidFill>
                  <a:srgbClr val="2B2528"/>
                </a:solidFill>
                <a:latin typeface="times new roman"/>
              </a:rPr>
              <a:t> организовано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2B2528"/>
                </a:solidFill>
                <a:latin typeface="times new roman"/>
              </a:rPr>
              <a:t> </a:t>
            </a:r>
            <a:r>
              <a:rPr lang="ru-RU" sz="3600" dirty="0">
                <a:solidFill>
                  <a:srgbClr val="2B2528"/>
                </a:solidFill>
                <a:latin typeface="times new roman"/>
              </a:rPr>
              <a:t>горячее  питание в столовой - раздаточной </a:t>
            </a:r>
            <a:r>
              <a:rPr lang="ru-RU" sz="3600" dirty="0" smtClean="0">
                <a:solidFill>
                  <a:srgbClr val="2B2528"/>
                </a:solidFill>
                <a:latin typeface="times new roman"/>
              </a:rPr>
              <a:t>(комплексный обед)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2B2528"/>
                </a:solidFill>
                <a:latin typeface="times new roman"/>
              </a:rPr>
              <a:t>ул. </a:t>
            </a:r>
            <a:r>
              <a:rPr lang="ru-RU" sz="3600" dirty="0" smtClean="0">
                <a:solidFill>
                  <a:srgbClr val="2B2528"/>
                </a:solidFill>
                <a:latin typeface="times new roman"/>
              </a:rPr>
              <a:t>Воронцовская (ХБО) – выдача набора продуктов (сухой паек)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Буфеты оборудованы (для самостоятельного питания):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микроволновыми печами, чайниками, посудой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350840" y="980728"/>
            <a:ext cx="8834886" cy="375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Проезд (оформление социальной карты учащегося (СКУ)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7848" y="1612634"/>
            <a:ext cx="8964488" cy="4264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передает на проверку данные 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зачисленных студентах в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Московский социальный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регистр»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срок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сентября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проверки данных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10 дней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 возникновении вопросов обращаться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(отсутствие в регистре)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Осипов Филипп Андреевич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8(499)263-17-82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(получение, активация карты)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Зуева Юлия Андреевна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8(499)152-26-82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00CD"/>
                </a:solidFill>
                <a:latin typeface="times new roman"/>
              </a:rPr>
              <a:t>на официальную почту </a:t>
            </a:r>
            <a:r>
              <a:rPr lang="ru-RU" sz="2400" b="1" dirty="0">
                <a:solidFill>
                  <a:srgbClr val="A52A2A"/>
                </a:solidFill>
                <a:latin typeface="times new roman"/>
              </a:rPr>
              <a:t> </a:t>
            </a:r>
            <a:r>
              <a:rPr lang="ru-RU" sz="2400" b="1" dirty="0">
                <a:solidFill>
                  <a:srgbClr val="3333F5"/>
                </a:solidFill>
                <a:latin typeface="times new roman"/>
                <a:hlinkClick r:id="rId3"/>
              </a:rPr>
              <a:t>teatrhudtechnikum@culture.mos.ru</a:t>
            </a:r>
            <a:endParaRPr lang="ru-RU" sz="2400" dirty="0">
              <a:solidFill>
                <a:srgbClr val="2B2528"/>
              </a:solidFill>
              <a:latin typeface="Arial"/>
            </a:endParaRPr>
          </a:p>
          <a:p>
            <a:r>
              <a:rPr lang="ru-RU" sz="2400" dirty="0">
                <a:solidFill>
                  <a:srgbClr val="0000CD"/>
                </a:solidFill>
                <a:latin typeface="times new roman"/>
              </a:rPr>
              <a:t>на личную почту директора </a:t>
            </a:r>
            <a:r>
              <a:rPr lang="ru-RU" sz="2400" b="1" dirty="0">
                <a:solidFill>
                  <a:srgbClr val="A52A2A"/>
                </a:solidFill>
                <a:latin typeface="times new roman"/>
              </a:rPr>
              <a:t> </a:t>
            </a:r>
            <a:r>
              <a:rPr lang="ru-RU" sz="2400" b="1" dirty="0">
                <a:solidFill>
                  <a:srgbClr val="3333F5"/>
                </a:solidFill>
                <a:latin typeface="times new roman"/>
                <a:hlinkClick r:id="rId4"/>
              </a:rPr>
              <a:t>PodburtnayaNN@culture.mos.ru</a:t>
            </a:r>
            <a:endParaRPr lang="ru-RU" sz="2400" dirty="0">
              <a:solidFill>
                <a:srgbClr val="2B2528"/>
              </a:solidFill>
              <a:latin typeface="Arial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74846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Проезд (оформление социальной карты учащегося (СКУ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/>
            <a:endParaRPr lang="ru-RU" sz="23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1.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Заходим на Официальный сайт Мэра Москвы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mos.ru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 2.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каталоге услуг выбираем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«Социальная поддержка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 3.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Выбираем услугу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«Карта москвича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учащегося»,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нажимаем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«Получить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услугу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4.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соответствующих пунктах указываем наименование колледжа, данные паспорта родителя и прикрепляем фотографию в формате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JPEG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изготовления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карты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30 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дней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личном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кабинете на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портале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mos.ru появится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соответствующее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уведомление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Карта доставляется в колледж, получение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кабинете №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401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Амбулаторный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номер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заявления о выдаче карты и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паспорт)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6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Активируйте карту в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личном кабинете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на 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mos.ru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 течение 30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дней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25316" y="373532"/>
            <a:ext cx="8089082" cy="75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 в колледж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1124744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9984" y="1277144"/>
            <a:ext cx="803441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студенты получат карточку прохода в здание </a:t>
            </a:r>
          </a:p>
          <a:p>
            <a:pPr marL="0" indent="0" algn="ctr">
              <a:buFont typeface="Arial" pitchFamily="34" charset="0"/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 и выдача                                            с 1.09.2023 г.  по 7.09.2023 г.</a:t>
            </a:r>
            <a:endParaRPr lang="ru-RU" sz="3600" dirty="0" smtClean="0">
              <a:solidFill>
                <a:srgbClr val="2B2528"/>
              </a:solidFill>
              <a:latin typeface="times new roman"/>
            </a:endParaRPr>
          </a:p>
          <a:p>
            <a:pPr marL="0" indent="0" algn="ctr"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63284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учебного процесса </a:t>
            </a:r>
          </a:p>
          <a:p>
            <a:pPr algn="ctr">
              <a:lnSpc>
                <a:spcPct val="20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2023 – 2024 учебном году</a:t>
            </a:r>
          </a:p>
          <a:p>
            <a:pPr algn="ctr">
              <a:lnSpc>
                <a:spcPct val="200000"/>
              </a:lnSpc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lnSpc>
                <a:spcPct val="200000"/>
              </a:lnSpc>
            </a:pP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pPr algn="ctr"/>
            <a:r>
              <a:rPr lang="ru-RU" sz="14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pPr algn="ctr">
              <a:lnSpc>
                <a:spcPct val="200000"/>
              </a:lnSpc>
            </a:pP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43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c.pics.livejournal.com/teachron/67407322/440369/440369_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9"/>
          <a:stretch/>
        </p:blipFill>
        <p:spPr bwMode="auto">
          <a:xfrm>
            <a:off x="395537" y="2564904"/>
            <a:ext cx="396044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Объект 1"/>
          <p:cNvSpPr txBox="1">
            <a:spLocks/>
          </p:cNvSpPr>
          <p:nvPr/>
        </p:nvSpPr>
        <p:spPr bwMode="gray">
          <a:xfrm>
            <a:off x="4572000" y="1412776"/>
            <a:ext cx="4464496" cy="496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Театральный художественно-технический колледж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основан  20 октября 1931 года по инициативе Большого театра, как школа технических профессий зрелищных предприятий</a:t>
            </a:r>
          </a:p>
          <a:p>
            <a:pPr marL="0" indent="0" algn="ctr"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 году колледжу  исполнится </a:t>
            </a:r>
            <a:r>
              <a:rPr lang="ru-RU" alt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92 года</a:t>
            </a: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 учебного  процесса для групп </a:t>
            </a:r>
          </a:p>
          <a:p>
            <a:pPr lvl="0"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1ХГО, 1ХКО, 1Реклама, 1 Реклама (к.)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20287"/>
              </p:ext>
            </p:extLst>
          </p:nvPr>
        </p:nvGraphicFramePr>
        <p:xfrm>
          <a:off x="533400" y="1484784"/>
          <a:ext cx="8001001" cy="4824536"/>
        </p:xfrm>
        <a:graphic>
          <a:graphicData uri="http://schemas.openxmlformats.org/drawingml/2006/table">
            <a:tbl>
              <a:tblPr/>
              <a:tblGrid>
                <a:gridCol w="3894584"/>
                <a:gridCol w="4106417"/>
              </a:tblGrid>
              <a:tr h="795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1-й семестр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(17 недель)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семестр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(22 недели)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01.09.2023 г. – 28.12.2023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(учебные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занятия)</a:t>
                      </a: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12.01.2024 г. – 13.06.2024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(учебные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занятия)</a:t>
                      </a: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Экзаменационные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(одна неделя)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22.12.2023 г. - 28.12.2023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Экзаменационные просмотры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(одна неделя)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07.06.2024 г. – 13.06.2024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37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Зимние каникулы (две недели)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29.12.2023 г. – 11.01.2024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Летняя экзаменационная сессия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(две недели)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14.06.2024  г. – 27.06.2024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033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Летние каникулы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28.06.2024 г.  – 31.08.2024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58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26" y="381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 учебного  процесса для групп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1РТ, 1ЭСТО, 1ОС</a:t>
            </a:r>
          </a:p>
          <a:p>
            <a:pPr algn="ctr"/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14610"/>
              </p:ext>
            </p:extLst>
          </p:nvPr>
        </p:nvGraphicFramePr>
        <p:xfrm>
          <a:off x="533401" y="1752600"/>
          <a:ext cx="7848600" cy="4192486"/>
        </p:xfrm>
        <a:graphic>
          <a:graphicData uri="http://schemas.openxmlformats.org/drawingml/2006/table">
            <a:tbl>
              <a:tblPr/>
              <a:tblGrid>
                <a:gridCol w="3886513"/>
                <a:gridCol w="3962087"/>
              </a:tblGrid>
              <a:tr h="1266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1-й семестр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(17 недель)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семестр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(23 недели)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3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01.09.2023 г. – 28.12.2023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(учебные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занятия)</a:t>
                      </a: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12.01.2024 г. – 13.06.2024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(учебные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занятия)</a:t>
                      </a: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10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Зимние каникулы (2 недели)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29.12.2023 г. – 11.01.2024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Летняя экзаменационная сессия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(одна неделя)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21.06.2024  г. – 27.06.2024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993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Летние каникулы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28.06.2024 г.  – 31.08.2024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898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 учебного  процесса для групп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1Ан/9(1), 1Ан/9(2)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35618"/>
              </p:ext>
            </p:extLst>
          </p:nvPr>
        </p:nvGraphicFramePr>
        <p:xfrm>
          <a:off x="533400" y="1571611"/>
          <a:ext cx="8001001" cy="4822099"/>
        </p:xfrm>
        <a:graphic>
          <a:graphicData uri="http://schemas.openxmlformats.org/drawingml/2006/table">
            <a:tbl>
              <a:tblPr/>
              <a:tblGrid>
                <a:gridCol w="3894584"/>
                <a:gridCol w="4106417"/>
              </a:tblGrid>
              <a:tr h="801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1-й семестр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(17 недель)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семестр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(23 недели)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01.09.2023 г. – 28.12.2023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(учебные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занятия)</a:t>
                      </a: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12.01.2024 г. – 13.06.2024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(учебные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занятия)</a:t>
                      </a: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Экзаменационные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(одна неделя)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22.12.2023 г. - 28.12.2023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Экзаменационные просмотры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(одна неделя)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07.06.2024 г. – 20.06.2024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89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Зимние каникулы (две недели)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29.12.2023 г. – 11.01.2024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Летняя экзаменационная сессия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(одна неделя)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21.06.2024  г. – 27.06.2024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741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Летние каникулы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28.06.2024 г.  – 31.08.2024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281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 учебного  процесса для группы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Ан/11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44405"/>
              </p:ext>
            </p:extLst>
          </p:nvPr>
        </p:nvGraphicFramePr>
        <p:xfrm>
          <a:off x="533400" y="1571611"/>
          <a:ext cx="8001001" cy="4822099"/>
        </p:xfrm>
        <a:graphic>
          <a:graphicData uri="http://schemas.openxmlformats.org/drawingml/2006/table">
            <a:tbl>
              <a:tblPr/>
              <a:tblGrid>
                <a:gridCol w="3894584"/>
                <a:gridCol w="4106417"/>
              </a:tblGrid>
              <a:tr h="801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1-й семестр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(17 недель)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семестр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(22 недели)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01.09.2023 г. – 28.12.2023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(учебные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занятия)</a:t>
                      </a: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12.01.2024 г. – 13.06.2024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(учебные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занятия)</a:t>
                      </a: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Экзаменационные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(одна неделя)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22.12.2023 г. - 28.12.2023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Экзаменационные просмотры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(одна неделя)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07.06.2024 г. – 13.06.2024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89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Зимние каникулы (две недели)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29.12.2023 г. – 11.01.2024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Летняя экзаменационная сессия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(две недели)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14.06.2024  г. – 27.06.2024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741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Летние каникулы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28.06.2024 г.  – 31.08.2024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316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 учебного  процесса для группы 1ОП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24062"/>
              </p:ext>
            </p:extLst>
          </p:nvPr>
        </p:nvGraphicFramePr>
        <p:xfrm>
          <a:off x="381001" y="990600"/>
          <a:ext cx="8305800" cy="4621447"/>
        </p:xfrm>
        <a:graphic>
          <a:graphicData uri="http://schemas.openxmlformats.org/drawingml/2006/table">
            <a:tbl>
              <a:tblPr/>
              <a:tblGrid>
                <a:gridCol w="4112911"/>
                <a:gridCol w="4192889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1-й семестр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(11 недель)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семестр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(14 недель)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01.09.2023 г. – 16.11.2023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(учебные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занятия)</a:t>
                      </a: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12.01.2024 г. – 18.04.2024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(учебные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занятия)</a:t>
                      </a:r>
                      <a:endParaRPr lang="ru-RU" sz="20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Учебная практика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(6 недель)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17.11.2023 г. - 28.12.2023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Производственная (по профилю специальности)</a:t>
                      </a:r>
                      <a:r>
                        <a:rPr lang="ru-RU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практика</a:t>
                      </a:r>
                      <a:endParaRPr lang="ru-RU" sz="20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(9</a:t>
                      </a:r>
                      <a:r>
                        <a:rPr lang="ru-RU" sz="2000" b="1" i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недель)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19.04.2024</a:t>
                      </a:r>
                      <a:r>
                        <a:rPr lang="ru-RU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– 20.06.2024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Зимние каникулы (2 недели)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29.12.2023 г. – 11.01.2024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(итоговая) аттестация</a:t>
                      </a:r>
                      <a:r>
                        <a:rPr lang="ru-RU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 неделя)</a:t>
                      </a:r>
                      <a:endParaRPr lang="ru-RU" sz="20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21.06.2024 г.  – 27.08.2024</a:t>
                      </a:r>
                      <a:r>
                        <a:rPr lang="ru-RU" sz="2000" b="1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55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53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промежуточной аттестации</a:t>
            </a:r>
          </a:p>
          <a:p>
            <a:pPr algn="ctr"/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200000"/>
              </a:lnSpc>
            </a:pPr>
            <a:r>
              <a:rPr lang="ru-RU" sz="20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 Экзамен</a:t>
            </a:r>
          </a:p>
          <a:p>
            <a:pPr lvl="0" algn="ctr">
              <a:lnSpc>
                <a:spcPct val="200000"/>
              </a:lnSpc>
            </a:pPr>
            <a:r>
              <a:rPr lang="ru-RU" sz="20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Дифференцированный зачет</a:t>
            </a:r>
          </a:p>
          <a:p>
            <a:pPr lvl="0" algn="ctr">
              <a:lnSpc>
                <a:spcPct val="200000"/>
              </a:lnSpc>
            </a:pPr>
            <a:r>
              <a:rPr lang="ru-RU" sz="20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 Зачет</a:t>
            </a:r>
          </a:p>
          <a:p>
            <a:pPr lvl="0" algn="ctr">
              <a:lnSpc>
                <a:spcPct val="200000"/>
              </a:lnSpc>
            </a:pPr>
            <a:r>
              <a:rPr lang="ru-RU" sz="20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4. Экзаменационный просмотр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2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 группах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ХКО, 1 ХГО, 1 ХБО, 1Реклама, 1Реклама (к.)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14.06.2024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27.06.2024 г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636912"/>
            <a:ext cx="7994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1.Математика </a:t>
            </a:r>
            <a:r>
              <a:rPr lang="ru-RU" sz="2000" b="1" i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(письменно)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диплом)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Русский язык </a:t>
            </a:r>
            <a:r>
              <a:rPr lang="ru-RU" sz="2000" b="1" i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(письменно)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диплом)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 Иностранный язык (устно)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диплом)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4. История </a:t>
            </a:r>
            <a:r>
              <a:rPr lang="ru-RU" sz="2000" b="1" i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(устно)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диплом)</a:t>
            </a:r>
            <a:endParaRPr lang="ru-RU" sz="2000" b="1" i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5. Литература </a:t>
            </a:r>
            <a:r>
              <a:rPr lang="ru-RU" sz="2000" b="1" i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(устно)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диплом)</a:t>
            </a:r>
            <a:endParaRPr lang="ru-RU" sz="2000" b="1" i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1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3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 группах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1Ан/9 (1), 1 Ан/9 (2)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21.06.2024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27.06.2024 г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636912"/>
            <a:ext cx="7994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1.Математика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(письменно)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диплом)</a:t>
            </a:r>
            <a:endParaRPr lang="ru-RU" sz="20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Русский язык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(письменно)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диплом)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Литература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(устно)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диплом)</a:t>
            </a:r>
            <a:endParaRPr lang="ru-RU" sz="20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7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 группах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1РТ, 1ЭСТО, 1ОС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21.06.2024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27.06.2024 г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366903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1.Математика </a:t>
            </a:r>
            <a:r>
              <a:rPr lang="ru-RU" sz="2000" b="1" i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(письменно)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диплом)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Русский язык и литература  </a:t>
            </a:r>
          </a:p>
          <a:p>
            <a:pPr algn="ctr"/>
            <a:r>
              <a:rPr lang="ru-RU" sz="2000" b="1" i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(комплексный, письменно)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диплом)</a:t>
            </a:r>
            <a:endParaRPr lang="ru-RU" sz="2000" b="1" i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 Физика </a:t>
            </a:r>
            <a:r>
              <a:rPr lang="ru-RU" sz="2000" b="1" i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(устно)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диплом)</a:t>
            </a:r>
            <a:endParaRPr lang="ru-RU" sz="2000" b="1" i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9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57166"/>
            <a:ext cx="82809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группе 1АН/11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.06.2024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 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27.06.2024 г.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История России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Основы бережливого производства, основы финансовой грамотности (комплексный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(оценка в диплом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Информационное обеспечение профессиональной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Технологии создания компьютерной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анимации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История технологий и стилей в визуальном </a:t>
            </a:r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искусстве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(оценка в диплом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27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user\Desktop\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213"/>
            <a:ext cx="8507735" cy="42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8836" y="5984413"/>
            <a:ext cx="6157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зданий – 3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площадь зданий – 6163,1 м</a:t>
            </a:r>
            <a:r>
              <a:rPr lang="ru-RU" altLang="ru-RU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980728"/>
            <a:ext cx="6157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  <a:endParaRPr lang="ru-RU" alt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Регламентируют учебную деятельность студентов:</a:t>
            </a:r>
          </a:p>
          <a:p>
            <a:pPr algn="ctr"/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1.Расписание учебных занятий (понедельник – суббота)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2.Расписание звонков (</a:t>
            </a:r>
            <a:r>
              <a:rPr lang="ru-RU" sz="24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9.00-19.35)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Журналы учебных занятий (учебная часть)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Зачетные книжки (на сессию – в конце семестра)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Студенческие билеты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35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6632"/>
            <a:ext cx="8583488" cy="634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24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Выдача учебников по общеобразовательным предметам для 1 курса</a:t>
            </a:r>
          </a:p>
          <a:p>
            <a:pPr lvl="0" algn="ctr">
              <a:lnSpc>
                <a:spcPct val="115000"/>
              </a:lnSpc>
            </a:pPr>
            <a:r>
              <a:rPr lang="ru-RU" sz="24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 адресу: г. Москва, ул.Радио,д.6/4, стр.1                                      (2 этаж - библиотека, кабинет 203)</a:t>
            </a:r>
          </a:p>
          <a:p>
            <a:pPr lvl="0" algn="ctr">
              <a:lnSpc>
                <a:spcPct val="115000"/>
              </a:lnSpc>
            </a:pPr>
            <a:endParaRPr lang="ru-RU" sz="1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 РТ –  4 сентября, 1 ЭСТО –  5 сентября</a:t>
            </a:r>
            <a:endParaRPr lang="ru-RU" sz="1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 ОС – 6 сентября,   1 Ан/9 –  7 сентября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 Реклама и 1 Реклама (ком.)  –   8 сентября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адресу: г. Москва, 1-й </a:t>
            </a:r>
            <a:r>
              <a:rPr lang="ru-RU" sz="24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Амбулаторный</a:t>
            </a:r>
            <a:r>
              <a:rPr lang="ru-RU" sz="24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проезд, д. 8, стр. 2</a:t>
            </a:r>
          </a:p>
          <a:p>
            <a:pPr lvl="0" algn="ctr"/>
            <a:r>
              <a:rPr lang="ru-RU" sz="2400" b="1" i="1" dirty="0">
                <a:solidFill>
                  <a:srgbClr val="3366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(5 этаж – библиотека, кабинет 510)</a:t>
            </a:r>
            <a:endParaRPr lang="ru-RU" sz="20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 ХГО, 1 ХКО –  4 сентября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 ХБО  – 5 сентября 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Библиотекари колледжа</a:t>
            </a: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Земскова Полина Николаевна и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Зинковская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Елена Владимировна</a:t>
            </a:r>
            <a:endParaRPr lang="ru-RU" sz="1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 для справок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(499) 267 – 03 - 93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6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5008" y="5085184"/>
            <a:ext cx="8928992" cy="288032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1800" dirty="0">
                <a:solidFill>
                  <a:srgbClr val="002060"/>
                </a:solidFill>
                <a:latin typeface="+mn-lt"/>
              </a:rPr>
              <a:t>Регистрация - подача электронных заявлений осуществляется через Портал «Государственные услуги города Москвы» в информационно-телекоммуникационной сети «Интернет» по адресу: </a:t>
            </a:r>
            <a:r>
              <a:rPr lang="ru-RU" sz="1800" dirty="0">
                <a:solidFill>
                  <a:srgbClr val="002060"/>
                </a:solidFill>
                <a:latin typeface="+mn-lt"/>
                <a:hlinkClick r:id="rId2"/>
              </a:rPr>
              <a:t>https://www.mos.ru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 через сервис «Запись в кружки и спортивные секции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» (для граждан до 18 лет)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96905"/>
              </p:ext>
            </p:extLst>
          </p:nvPr>
        </p:nvGraphicFramePr>
        <p:xfrm>
          <a:off x="571473" y="1285859"/>
          <a:ext cx="8072495" cy="3122488"/>
        </p:xfrm>
        <a:graphic>
          <a:graphicData uri="http://schemas.openxmlformats.org/drawingml/2006/table">
            <a:tbl>
              <a:tblPr firstRow="1" firstCol="1" bandRow="1"/>
              <a:tblGrid>
                <a:gridCol w="673150"/>
                <a:gridCol w="2991782"/>
                <a:gridCol w="2462905"/>
                <a:gridCol w="1944658"/>
              </a:tblGrid>
              <a:tr h="88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объединения дополнительного образования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br>
                        <a:rPr lang="ru-RU" sz="1600" b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br>
                        <a:rPr lang="ru-RU" sz="1600" b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преподавателей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Вокальная студия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«Менестрели»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Москва,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1-ый Амбулаторный проезд, д.8, стр.2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Лабутичева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Алиса Игоревна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Музыкально-театральная студия «Партер»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Москва, ул. Радио,</a:t>
                      </a:r>
                      <a:b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д.6/4, стр.1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Лабутичева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Алиса Игоревна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Арт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лаборатория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(Куклы – актеры)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Москва, ул.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Воронцовская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b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д.15/10, стр.7</a:t>
                      </a: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Хилов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Игорь Анатольевич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561" marR="18561" marT="18561" marB="185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7584" y="430507"/>
            <a:ext cx="74041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Объединения дополнительного образования (бюджетного)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ГБПОУ г. Москвы «Театральный художественно-технический колледж»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- 20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учебном году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05642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CD"/>
                </a:solidFill>
                <a:latin typeface="times new roman"/>
              </a:rPr>
              <a:t>по вопросам обращаться </a:t>
            </a:r>
            <a:r>
              <a:rPr lang="ru-RU" dirty="0">
                <a:solidFill>
                  <a:srgbClr val="0000CD"/>
                </a:solidFill>
                <a:latin typeface="times new roman"/>
              </a:rPr>
              <a:t>к заместителю директора по </a:t>
            </a:r>
            <a:r>
              <a:rPr lang="ru-RU" dirty="0" smtClean="0">
                <a:solidFill>
                  <a:srgbClr val="0000CD"/>
                </a:solidFill>
                <a:latin typeface="times new roman"/>
              </a:rPr>
              <a:t>УВР                                             </a:t>
            </a:r>
            <a:r>
              <a:rPr lang="ru-RU" dirty="0" err="1">
                <a:solidFill>
                  <a:srgbClr val="0000CD"/>
                </a:solidFill>
                <a:latin typeface="times new roman"/>
              </a:rPr>
              <a:t>Речкиной</a:t>
            </a:r>
            <a:r>
              <a:rPr lang="ru-RU" dirty="0">
                <a:solidFill>
                  <a:srgbClr val="0000CD"/>
                </a:solidFill>
                <a:latin typeface="times new roman"/>
              </a:rPr>
              <a:t> Лиане </a:t>
            </a:r>
            <a:r>
              <a:rPr lang="ru-RU" dirty="0" smtClean="0">
                <a:solidFill>
                  <a:srgbClr val="0000CD"/>
                </a:solidFill>
                <a:latin typeface="times new roman"/>
              </a:rPr>
              <a:t>Яковлевне </a:t>
            </a:r>
            <a:r>
              <a:rPr lang="ru-RU" dirty="0">
                <a:solidFill>
                  <a:srgbClr val="0000CD"/>
                </a:solidFill>
                <a:latin typeface="times new roman"/>
              </a:rPr>
              <a:t>8(499)261-88-97.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700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Договора сотрудничества с государственными высшими учебными заведениями</a:t>
            </a:r>
          </a:p>
          <a:p>
            <a:pPr marL="514350" indent="-514350" algn="ctr">
              <a:buAutoNum type="arabicPeriod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– студия МХАТ</a:t>
            </a:r>
          </a:p>
          <a:p>
            <a:pPr marL="514350" indent="-514350"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ГИТИС</a:t>
            </a:r>
          </a:p>
          <a:p>
            <a:pPr marL="514350" indent="-514350"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МГИК</a:t>
            </a:r>
          </a:p>
          <a:p>
            <a:pPr marL="514350" indent="-514350"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ВГИК</a:t>
            </a:r>
          </a:p>
          <a:p>
            <a:pPr marL="514350" indent="-514350"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МЭИ</a:t>
            </a:r>
          </a:p>
          <a:p>
            <a:pPr marL="514350" indent="-514350"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Договора сотрудничества с негосударственными высшими учебными заведениями (прямые партнеры)</a:t>
            </a: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АНО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ГИТР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АНО «Высшая школа сценических искусств»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09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1"/>
            <a:ext cx="826296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Студенту запрещается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пропускать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учебные занятия без уважительных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причин,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случае болезни предъявить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справку</a:t>
            </a:r>
          </a:p>
          <a:p>
            <a:pPr marL="514350" indent="-514350" algn="ctr"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ыражаться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нецензурно в присутствии работников и обучающихся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колледжа</a:t>
            </a:r>
          </a:p>
          <a:p>
            <a:pPr marL="514350" indent="-514350" algn="ctr"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приносить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передавать или использовать в Колледже и на его территории оружие, спиртные напитки, энергетические напитки, табачные изделия, токсичные и наркотические вещества, пиротехнические изделия и иные предметы и вещества, способные причинить вред здоровью участников образовательного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процесса</a:t>
            </a:r>
          </a:p>
          <a:p>
            <a:pPr marL="514350" indent="-514350" algn="ctr"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появляться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колледже в нетрезвом состоянии, состоянии наркотического и токсического опьянения, играть в карты и другие азартные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игры</a:t>
            </a:r>
          </a:p>
          <a:p>
            <a:pPr marL="514350" indent="-514350" algn="ctr"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курить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колледже и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прилегающей 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учебному заведению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87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Обязанности студента колледжа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добросовестно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осваивать образовательную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программу, ежедневно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посещать все виды  учебных занятий, согласно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расписания </a:t>
            </a:r>
          </a:p>
          <a:p>
            <a:pPr marL="514350" indent="-514350" algn="ctr"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выполнять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требования Устава Колледжа, Правил внутреннего распорядка и других локальных нормативных актов колледжа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соблюдать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деловой стиль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одежды</a:t>
            </a:r>
          </a:p>
          <a:p>
            <a:pPr marL="514350" indent="-514350"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уважать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честь и достоинство других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обучающихся,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создавать препятствий для получения образования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допускать нарушений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правил поведения, этических норм общения и порчи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имущества</a:t>
            </a:r>
          </a:p>
          <a:p>
            <a:pPr marL="514350" indent="-514350"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ообщать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отдел кадров обо всех изменениях личных данных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      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3-х дневной срок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51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1259632" y="3356991"/>
            <a:ext cx="7427168" cy="2769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27584" y="188640"/>
            <a:ext cx="7571184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xn--80aesfpebagmfblc0a.xn--p1ai/ai/doc/609/attach/A4-5-pravil_zdraviya_1980x14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60840" cy="223224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Желаем  всем хорошего учебного года!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этот учебный год принесет нам всем только добрые эмоции, большие успехи, хорошее настроение и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радость!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Психолог\Рабочий стол\4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47864" y="2780928"/>
            <a:ext cx="2427433" cy="206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Психолог\Рабочий стол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264" y="2933328"/>
            <a:ext cx="2427433" cy="206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5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Учредитель колледжа –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Департамент культуры города Москвы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00808"/>
            <a:ext cx="7571184" cy="4425355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ru-RU" sz="3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pPr marL="0" lvl="0" indent="0" algn="ctr">
              <a:buNone/>
            </a:pPr>
            <a:r>
              <a:rPr lang="ru-RU" sz="3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Подбуртная Наталья Николаевна</a:t>
            </a:r>
          </a:p>
          <a:p>
            <a:pPr marL="0" lvl="0" indent="0" algn="ctr">
              <a:buNone/>
            </a:pPr>
            <a:r>
              <a:rPr lang="ru-RU" sz="4000" dirty="0" smtClean="0">
                <a:solidFill>
                  <a:srgbClr val="0000CD"/>
                </a:solidFill>
                <a:latin typeface="times new roman"/>
                <a:hlinkClick r:id="rId3"/>
              </a:rPr>
              <a:t>сайт</a:t>
            </a:r>
            <a:r>
              <a:rPr lang="ru-RU" sz="4000" dirty="0" smtClean="0">
                <a:solidFill>
                  <a:srgbClr val="0000CD"/>
                </a:solidFill>
                <a:latin typeface="times new roman"/>
                <a:hlinkClick r:id="rId3"/>
              </a:rPr>
              <a:t>: </a:t>
            </a:r>
            <a:r>
              <a:rPr lang="en-US" sz="4000" dirty="0" smtClean="0">
                <a:solidFill>
                  <a:srgbClr val="0000CD"/>
                </a:solidFill>
                <a:latin typeface="times new roman"/>
                <a:hlinkClick r:id="rId3"/>
              </a:rPr>
              <a:t>http</a:t>
            </a:r>
            <a:r>
              <a:rPr lang="en-US" sz="4000" dirty="0">
                <a:solidFill>
                  <a:srgbClr val="0000CD"/>
                </a:solidFill>
                <a:latin typeface="times new roman"/>
                <a:hlinkClick r:id="rId3"/>
              </a:rPr>
              <a:t>://www.txt60.ru</a:t>
            </a:r>
            <a:endParaRPr lang="ru-RU" sz="39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dirty="0">
                <a:solidFill>
                  <a:srgbClr val="0000CD"/>
                </a:solidFill>
                <a:latin typeface="times new roman"/>
              </a:rPr>
              <a:t>о</a:t>
            </a:r>
            <a:r>
              <a:rPr lang="ru-RU" dirty="0" smtClean="0">
                <a:solidFill>
                  <a:srgbClr val="0000CD"/>
                </a:solidFill>
                <a:latin typeface="times new roman"/>
              </a:rPr>
              <a:t>фициальная </a:t>
            </a:r>
            <a:r>
              <a:rPr lang="ru-RU" dirty="0" smtClean="0">
                <a:solidFill>
                  <a:srgbClr val="EBEBEB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почта: </a:t>
            </a:r>
            <a:r>
              <a:rPr lang="en-US" dirty="0" smtClean="0">
                <a:solidFill>
                  <a:srgbClr val="EBEBEB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teatrhudtechnikum@culture.mos.ru</a:t>
            </a:r>
            <a:endParaRPr lang="ru-RU" dirty="0" smtClean="0">
              <a:solidFill>
                <a:srgbClr val="EBEBEB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ru-RU" sz="28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работы</a:t>
            </a:r>
          </a:p>
          <a:p>
            <a:pPr marL="0" lvl="0" indent="0" algn="ctr">
              <a:buNone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торник, четверг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г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Москва, 1-й Амбулаторный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проезд,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 8,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lv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тел.8 (499) 152-26-32 </a:t>
            </a:r>
          </a:p>
          <a:p>
            <a:pPr marL="0" lv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понедельник, среда, пятница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/>
              </a:rPr>
              <a:t>- г</a:t>
            </a:r>
            <a:r>
              <a:rPr lang="ru-RU" sz="2800" b="1" i="1" dirty="0">
                <a:solidFill>
                  <a:srgbClr val="C00000"/>
                </a:solidFill>
                <a:latin typeface="times new roman"/>
              </a:rPr>
              <a:t>. Москва, ул. Радио, д. 6/4, стр.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/>
              </a:rPr>
              <a:t>1</a:t>
            </a:r>
          </a:p>
          <a:p>
            <a:pPr marL="0" lv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/>
              </a:rPr>
              <a:t>тел. 8 (495) 632-12-45</a:t>
            </a:r>
            <a:endParaRPr lang="ru-RU" sz="2800" b="1" i="1" dirty="0">
              <a:solidFill>
                <a:srgbClr val="C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ru-RU" sz="2800" b="1" i="1" u="sng" dirty="0" smtClean="0">
                <a:solidFill>
                  <a:srgbClr val="336600"/>
                </a:solidFill>
                <a:latin typeface="times new roman"/>
              </a:rPr>
              <a:t>День </a:t>
            </a:r>
            <a:r>
              <a:rPr lang="ru-RU" sz="2800" b="1" i="1" u="sng" dirty="0">
                <a:solidFill>
                  <a:srgbClr val="336600"/>
                </a:solidFill>
                <a:latin typeface="times new roman"/>
              </a:rPr>
              <a:t>приема</a:t>
            </a:r>
            <a:r>
              <a:rPr lang="ru-RU" sz="2800" b="1" i="1" dirty="0">
                <a:solidFill>
                  <a:srgbClr val="336600"/>
                </a:solidFill>
                <a:latin typeface="times new roman"/>
              </a:rPr>
              <a:t>: среда с 17.00 до </a:t>
            </a:r>
            <a:r>
              <a:rPr lang="ru-RU" sz="2800" b="1" i="1" dirty="0" smtClean="0">
                <a:solidFill>
                  <a:srgbClr val="336600"/>
                </a:solidFill>
                <a:latin typeface="times new roman"/>
              </a:rPr>
              <a:t>19.00</a:t>
            </a:r>
          </a:p>
          <a:p>
            <a:pPr marL="0" indent="0" algn="ctr">
              <a:buNone/>
            </a:pPr>
            <a:r>
              <a:rPr lang="ru-RU" sz="3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абинет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dirty="0">
                <a:solidFill>
                  <a:srgbClr val="0000CD"/>
                </a:solidFill>
                <a:latin typeface="times new roman"/>
              </a:rPr>
              <a:t> </a:t>
            </a:r>
            <a:endParaRPr lang="ru-RU" dirty="0" smtClean="0">
              <a:solidFill>
                <a:srgbClr val="0000CD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CD"/>
                </a:solidFill>
                <a:latin typeface="times new roman"/>
              </a:rPr>
              <a:t>личная </a:t>
            </a:r>
            <a:r>
              <a:rPr lang="ru-RU" dirty="0">
                <a:solidFill>
                  <a:srgbClr val="0000CD"/>
                </a:solidFill>
                <a:latin typeface="times new roman"/>
              </a:rPr>
              <a:t>почта</a:t>
            </a:r>
            <a:r>
              <a:rPr lang="ru-RU" b="1" dirty="0">
                <a:solidFill>
                  <a:srgbClr val="A52A2A"/>
                </a:solidFill>
                <a:latin typeface="times new roman"/>
              </a:rPr>
              <a:t> </a:t>
            </a:r>
            <a:r>
              <a:rPr lang="en-US" b="1" dirty="0">
                <a:solidFill>
                  <a:srgbClr val="3333F5"/>
                </a:solidFill>
                <a:latin typeface="times new roman"/>
                <a:hlinkClick r:id="rId5"/>
              </a:rPr>
              <a:t>PodburtnayaNN@culture.mos.ru</a:t>
            </a:r>
            <a:endParaRPr lang="ru-RU" sz="31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1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i="1" dirty="0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272808" cy="8640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учебной работе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7920880" cy="504055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4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Соломина Ирина </a:t>
            </a:r>
            <a:r>
              <a:rPr lang="ru-RU" sz="6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Дмитриевна</a:t>
            </a:r>
            <a:r>
              <a:rPr lang="ru-RU" sz="6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3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3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marL="0" indent="0" algn="ctr">
              <a:buNone/>
            </a:pPr>
            <a:r>
              <a:rPr lang="ru-RU" sz="4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вторник, четверг, пятница </a:t>
            </a: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 г</a:t>
            </a:r>
            <a:r>
              <a:rPr lang="ru-RU" sz="4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 Москва, 1-й Амбулаторный </a:t>
            </a: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проезд, </a:t>
            </a:r>
            <a:r>
              <a:rPr lang="ru-RU" sz="4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8, </a:t>
            </a:r>
            <a:r>
              <a:rPr lang="ru-RU" sz="38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стр. 2    </a:t>
            </a:r>
          </a:p>
          <a:p>
            <a:pPr marL="0" indent="0" algn="ctr">
              <a:buNone/>
            </a:pP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8 </a:t>
            </a:r>
            <a:r>
              <a:rPr lang="ru-RU" sz="4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(499)152-04-97 </a:t>
            </a: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b="1" i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Дни приема</a:t>
            </a: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: вторник, четверг с 15.00 до 17.00  </a:t>
            </a:r>
          </a:p>
          <a:p>
            <a:pPr marL="0" indent="0" algn="ctr">
              <a:buNone/>
            </a:pPr>
            <a:r>
              <a:rPr lang="ru-RU" sz="4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абинет  301</a:t>
            </a:r>
          </a:p>
          <a:p>
            <a:pPr marL="0" indent="0" algn="ctr">
              <a:buNone/>
            </a:pPr>
            <a:r>
              <a:rPr lang="ru-RU" sz="4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4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онедельник, среда </a:t>
            </a: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 Москва, ул. Радио, д. 6/4, стр. </a:t>
            </a: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1       </a:t>
            </a:r>
            <a:endParaRPr lang="ru-RU" sz="4600" b="1" i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ru-RU" sz="4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499)267-03-93</a:t>
            </a:r>
            <a:r>
              <a:rPr lang="ru-RU" sz="4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b="1" i="1" u="sng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Дни приема</a:t>
            </a:r>
            <a:r>
              <a:rPr lang="ru-RU" sz="4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понедельник с </a:t>
            </a:r>
            <a:r>
              <a:rPr lang="ru-RU" sz="4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15.00 до 17.00 </a:t>
            </a: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4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абинет 201</a:t>
            </a:r>
          </a:p>
          <a:p>
            <a:pPr marL="0" indent="0" algn="ctr">
              <a:buNone/>
            </a:pPr>
            <a:endParaRPr lang="ru-RU" sz="4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учебно-воспитательной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785472"/>
            <a:ext cx="807249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Речкина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Лиана Яковлевна</a:t>
            </a:r>
          </a:p>
          <a:p>
            <a:pPr lvl="0" algn="ctr">
              <a:spcBef>
                <a:spcPct val="20000"/>
              </a:spcBef>
            </a:pP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вторник, четверг 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- г. Москва, 1-й </a:t>
            </a:r>
            <a:r>
              <a:rPr lang="ru-RU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Амбулаторный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проезд, д. 8, стр. 2</a:t>
            </a:r>
          </a:p>
          <a:p>
            <a:pPr algn="ctr"/>
            <a:r>
              <a:rPr lang="ru-RU" sz="24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499)152-18-50</a:t>
            </a:r>
            <a:b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Дни приема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: вторник, четверг с 11.00 до 13.00  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103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понедельник, среда, пятница 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г. Москва, ул.Радио,д.6/4, стр.1</a:t>
            </a:r>
          </a:p>
          <a:p>
            <a:pPr algn="ctr"/>
            <a:r>
              <a:rPr lang="ru-RU" sz="24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499)261-88-97</a:t>
            </a:r>
            <a:b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Дни приема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: понедельник с 15.00 до 17.00 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206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служба колледжа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785472"/>
            <a:ext cx="8072494" cy="386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Речкина Лиана Яковлевна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(Руководитель ППС)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 КОЛЛЕДЖА</a:t>
            </a:r>
            <a:endParaRPr lang="ru-RU" sz="2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Щетинникова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Ксения Андреевна</a:t>
            </a:r>
            <a:r>
              <a:rPr lang="ru-RU" sz="28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Контактный телефон 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8 (499)261-46-20</a:t>
            </a:r>
          </a:p>
          <a:p>
            <a:pPr algn="ctr"/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г. Москва, ул.Радио,д.6/4, стр.1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402</a:t>
            </a:r>
            <a: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94096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Заведующие отделением 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715200" cy="22322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Зевакина Екатерина Львовна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(ул. Радио)</a:t>
            </a:r>
          </a:p>
          <a:p>
            <a:pPr marL="0" indent="0" algn="ctr">
              <a:buNone/>
            </a:pPr>
            <a:r>
              <a:rPr lang="ru-RU" sz="2600" b="1" i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Контактный телефон </a:t>
            </a: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8 (499)261-46-20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  г</a:t>
            </a:r>
            <a:r>
              <a:rPr lang="ru-RU" sz="2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 Москва, ул.Радио,д.6/4</a:t>
            </a: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, стр.1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211</a:t>
            </a: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6394" y="4005064"/>
            <a:ext cx="77152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Зуева Юлия Андреевна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(1-й Амбулаторный)</a:t>
            </a:r>
          </a:p>
          <a:p>
            <a:pPr marL="0" indent="0" algn="ctr">
              <a:buFont typeface="Arial" pitchFamily="34" charset="0"/>
              <a:buNone/>
            </a:pPr>
            <a:endParaRPr lang="ru-RU" sz="2600" b="1" i="1" u="sng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3600" b="1" i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Контактный телефон </a:t>
            </a:r>
            <a:r>
              <a:rPr lang="ru-RU" sz="4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8 (499)152-26-82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  г. Москва, </a:t>
            </a:r>
            <a:r>
              <a:rPr lang="ru-RU" sz="3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1-й Амбулаторный проезд, д. 8, стр. </a:t>
            </a:r>
            <a:r>
              <a:rPr lang="ru-RU" sz="3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401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b="1" i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Font typeface="Arial" pitchFamily="34" charset="0"/>
              <a:buNone/>
            </a:pP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8013576" cy="94096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кадров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079" y="1124744"/>
            <a:ext cx="7715200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</a:p>
          <a:p>
            <a:pPr marL="0" indent="0" algn="ctr">
              <a:buNone/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Швырева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Елена Владимировна </a:t>
            </a:r>
          </a:p>
          <a:p>
            <a:pPr marL="0" indent="0" algn="ctr">
              <a:buNone/>
            </a:pPr>
            <a:r>
              <a:rPr lang="ru-RU" sz="2600" b="1" i="1" u="sng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Контактный телефон </a:t>
            </a: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8 (499)261-87-30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  г</a:t>
            </a:r>
            <a:r>
              <a:rPr lang="ru-RU" sz="2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 Москва, </a:t>
            </a:r>
            <a:r>
              <a:rPr lang="ru-RU" sz="26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ул.Радио,д.6/4,стр.1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208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6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600" y="3897052"/>
            <a:ext cx="7979079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справки об обучении оформляются по заявке (по телефону или лично) с понедельника по пятницу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изготовления 2 рабочих дня</a:t>
            </a:r>
            <a:endParaRPr lang="ru-RU" sz="26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35479" y="3140968"/>
            <a:ext cx="77152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26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3c46c4499b3b3935c6cbfea9b0386487a62022"/>
</p:tagLst>
</file>

<file path=ppt/theme/theme1.xml><?xml version="1.0" encoding="utf-8"?>
<a:theme xmlns:a="http://schemas.openxmlformats.org/drawingml/2006/main" name="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utumn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autumn2_shablon</Template>
  <TotalTime>1536</TotalTime>
  <Words>1759</Words>
  <Application>Microsoft Office PowerPoint</Application>
  <PresentationFormat>Экран (4:3)</PresentationFormat>
  <Paragraphs>420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autumn2_shablon</vt:lpstr>
      <vt:lpstr>1_autumn2_shablon</vt:lpstr>
      <vt:lpstr>2_autumn2_shablon</vt:lpstr>
      <vt:lpstr>3_autumn2_shablon</vt:lpstr>
      <vt:lpstr>4_autumn2_shablon</vt:lpstr>
      <vt:lpstr>1_Office Theme</vt:lpstr>
      <vt:lpstr>Office Theme</vt:lpstr>
      <vt:lpstr>Презентация PowerPoint</vt:lpstr>
      <vt:lpstr>Презентация PowerPoint</vt:lpstr>
      <vt:lpstr>Презентация PowerPoint</vt:lpstr>
      <vt:lpstr>Учредитель колледжа –  Департамент культуры города Москвы</vt:lpstr>
      <vt:lpstr>Заместитель директора  по учебной работе </vt:lpstr>
      <vt:lpstr>Заместитель директора по учебно-воспитательной работе</vt:lpstr>
      <vt:lpstr>Психолого-педагогическая служба колледжа</vt:lpstr>
      <vt:lpstr>Заведующие отделением </vt:lpstr>
      <vt:lpstr>Отдел кадров</vt:lpstr>
      <vt:lpstr>Руководитель физического воспитания колледжа  </vt:lpstr>
      <vt:lpstr>Бухгалтерия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Регистрация - подача электронных заявлений осуществляется через Портал «Государственные услуги города Москвы» в информационно-телекоммуникационной сети «Интернет» по адресу: https://www.mos.ru через сервис «Запись в кружки и спортивные секции» (для граждан до 18 лет)</vt:lpstr>
      <vt:lpstr>Презентация PowerPoint</vt:lpstr>
      <vt:lpstr>Презентация PowerPoint</vt:lpstr>
      <vt:lpstr>Презентация PowerPoint</vt:lpstr>
      <vt:lpstr>Презентация PowerPoint</vt:lpstr>
      <vt:lpstr> Желаем  всем хорошего учебного года! Пусть этот учебный год принесет нам всем только добрые эмоции, большие успехи, хорошее настроение и радость!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ТХК</dc:creator>
  <cp:lastModifiedBy>1</cp:lastModifiedBy>
  <cp:revision>122</cp:revision>
  <dcterms:created xsi:type="dcterms:W3CDTF">2015-08-27T11:33:28Z</dcterms:created>
  <dcterms:modified xsi:type="dcterms:W3CDTF">2023-08-28T11:57:42Z</dcterms:modified>
</cp:coreProperties>
</file>